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1.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0.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1.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4.xml" ContentType="application/vnd.openxmlformats-officedocument.presentationml.notesSlide+xml"/>
  <Override PartName="/ppt/theme/themeOverride8.xml" ContentType="application/vnd.openxmlformats-officedocument.themeOverride+xml"/>
  <Override PartName="/ppt/tags/tag2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7"/>
  </p:notesMasterIdLst>
  <p:sldIdLst>
    <p:sldId id="2076137812" r:id="rId19"/>
    <p:sldId id="2076138062" r:id="rId20"/>
    <p:sldId id="2134805668" r:id="rId21"/>
    <p:sldId id="2134805680" r:id="rId22"/>
    <p:sldId id="2120" r:id="rId23"/>
    <p:sldId id="2145705987" r:id="rId24"/>
    <p:sldId id="2145705988" r:id="rId25"/>
    <p:sldId id="2134805707" r:id="rId26"/>
    <p:sldId id="2134805684" r:id="rId27"/>
    <p:sldId id="2134805695" r:id="rId28"/>
    <p:sldId id="2147478636" r:id="rId29"/>
    <p:sldId id="2147478638" r:id="rId30"/>
    <p:sldId id="2147478639" r:id="rId31"/>
    <p:sldId id="2076137823" r:id="rId32"/>
    <p:sldId id="2134805708" r:id="rId33"/>
    <p:sldId id="2076137847" r:id="rId34"/>
    <p:sldId id="2145705971" r:id="rId35"/>
    <p:sldId id="2076137848" r:id="rId36"/>
    <p:sldId id="2145705937" r:id="rId37"/>
    <p:sldId id="2145705951" r:id="rId38"/>
    <p:sldId id="2076137850" r:id="rId39"/>
    <p:sldId id="2145705972" r:id="rId40"/>
    <p:sldId id="2145705973" r:id="rId41"/>
    <p:sldId id="2076137849" r:id="rId42"/>
    <p:sldId id="2145705978" r:id="rId43"/>
    <p:sldId id="2145705977" r:id="rId44"/>
    <p:sldId id="2145705979" r:id="rId45"/>
    <p:sldId id="2076137853" r:id="rId46"/>
    <p:sldId id="2145705976" r:id="rId47"/>
    <p:sldId id="2076137851" r:id="rId48"/>
    <p:sldId id="2145705974" r:id="rId49"/>
    <p:sldId id="2145705980" r:id="rId50"/>
    <p:sldId id="2076137852" r:id="rId51"/>
    <p:sldId id="4649" r:id="rId52"/>
    <p:sldId id="2145705947" r:id="rId53"/>
    <p:sldId id="2076136993" r:id="rId54"/>
    <p:sldId id="2040" r:id="rId55"/>
    <p:sldId id="2145705975" r:id="rId56"/>
    <p:sldId id="2145705981" r:id="rId57"/>
    <p:sldId id="2145705982" r:id="rId58"/>
    <p:sldId id="2145705984" r:id="rId59"/>
    <p:sldId id="2145705983" r:id="rId60"/>
    <p:sldId id="2076137854" r:id="rId61"/>
    <p:sldId id="2145705985" r:id="rId62"/>
    <p:sldId id="2147478642" r:id="rId63"/>
    <p:sldId id="2076137830" r:id="rId64"/>
    <p:sldId id="2147478641" r:id="rId65"/>
    <p:sldId id="207613783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34805668"/>
            <p14:sldId id="2134805680"/>
            <p14:sldId id="2120"/>
            <p14:sldId id="2145705987"/>
            <p14:sldId id="2145705988"/>
            <p14:sldId id="2134805707"/>
            <p14:sldId id="2134805684"/>
            <p14:sldId id="2134805695"/>
            <p14:sldId id="2147478636"/>
            <p14:sldId id="2147478638"/>
            <p14:sldId id="2147478639"/>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 id="2147478642"/>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DD2E6-22B4-4BF5-9176-595B441E8D01}" v="199" dt="2022-11-18T09:22:23.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211" autoAdjust="0"/>
  </p:normalViewPr>
  <p:slideViewPr>
    <p:cSldViewPr snapToGrid="0">
      <p:cViewPr varScale="1">
        <p:scale>
          <a:sx n="159" d="100"/>
          <a:sy n="159" d="100"/>
        </p:scale>
        <p:origin x="112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notesMaster" Target="notesMasters/notesMaster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CD5DD2E6-22B4-4BF5-9176-595B441E8D01}"/>
    <pc:docChg chg="undo custSel addSld delSld modSld sldOrd delMainMaster delSection modSection">
      <pc:chgData name="Jonathan Vella" userId="ff59d9e4-9df8-4ae6-90e3-b837e2f6651b" providerId="ADAL" clId="{CD5DD2E6-22B4-4BF5-9176-595B441E8D01}" dt="2022-11-18T09:26:09.946" v="511"/>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ord">
        <pc:chgData name="Jonathan Vella" userId="ff59d9e4-9df8-4ae6-90e3-b837e2f6651b" providerId="ADAL" clId="{CD5DD2E6-22B4-4BF5-9176-595B441E8D01}" dt="2022-10-04T07:58:12.342" v="349"/>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0-04T07:37:49.110" v="116" actId="20577"/>
        <pc:sldMkLst>
          <pc:docMk/>
          <pc:sldMk cId="3466835861" sldId="2145705971"/>
        </pc:sldMkLst>
        <pc:spChg chg="mod">
          <ac:chgData name="Jonathan Vella" userId="ff59d9e4-9df8-4ae6-90e3-b837e2f6651b" providerId="ADAL" clId="{CD5DD2E6-22B4-4BF5-9176-595B441E8D01}" dt="2022-10-04T07:37:49.110" v="116"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1-08T10:06:24.429" v="444" actId="20577"/>
        <pc:sldMkLst>
          <pc:docMk/>
          <pc:sldMk cId="3155259312" sldId="2145705972"/>
        </pc:sldMkLst>
        <pc:spChg chg="mod">
          <ac:chgData name="Jonathan Vella" userId="ff59d9e4-9df8-4ae6-90e3-b837e2f6651b" providerId="ADAL" clId="{CD5DD2E6-22B4-4BF5-9176-595B441E8D01}" dt="2022-11-08T10:06:24.429" v="444"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1-08T13:55:14.328" v="446" actId="20577"/>
        <pc:sldMkLst>
          <pc:docMk/>
          <pc:sldMk cId="3122214548" sldId="2145705974"/>
        </pc:sldMkLst>
        <pc:spChg chg="mod">
          <ac:chgData name="Jonathan Vella" userId="ff59d9e4-9df8-4ae6-90e3-b837e2f6651b" providerId="ADAL" clId="{CD5DD2E6-22B4-4BF5-9176-595B441E8D01}" dt="2022-11-08T13:55:14.328" v="446"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7T11:55:43.355" v="442" actId="20577"/>
        <pc:sldMkLst>
          <pc:docMk/>
          <pc:sldMk cId="3846288735" sldId="2145705983"/>
        </pc:sldMkLst>
        <pc:spChg chg="mod">
          <ac:chgData name="Jonathan Vella" userId="ff59d9e4-9df8-4ae6-90e3-b837e2f6651b" providerId="ADAL" clId="{CD5DD2E6-22B4-4BF5-9176-595B441E8D01}" dt="2022-10-07T11:55:43.355" v="442" actId="20577"/>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mod">
        <pc:chgData name="Jonathan Vella" userId="ff59d9e4-9df8-4ae6-90e3-b837e2f6651b" providerId="ADAL" clId="{CD5DD2E6-22B4-4BF5-9176-595B441E8D01}" dt="2022-11-18T09:25:22.727" v="509"/>
        <pc:sldMkLst>
          <pc:docMk/>
          <pc:sldMk cId="2130633196" sldId="2145705985"/>
        </pc:sldMkLst>
        <pc:spChg chg="mod">
          <ac:chgData name="Jonathan Vella" userId="ff59d9e4-9df8-4ae6-90e3-b837e2f6651b" providerId="ADAL" clId="{CD5DD2E6-22B4-4BF5-9176-595B441E8D01}" dt="2022-11-18T09:25:22.727" v="509"/>
          <ac:spMkLst>
            <pc:docMk/>
            <pc:sldMk cId="2130633196" sldId="2145705985"/>
            <ac:spMk id="17" creationId="{6C888C00-E318-43FB-A80C-54A8EA42D2C3}"/>
          </ac:spMkLst>
        </pc:spChg>
        <pc:spChg chg="mod">
          <ac:chgData name="Jonathan Vella" userId="ff59d9e4-9df8-4ae6-90e3-b837e2f6651b" providerId="ADAL" clId="{CD5DD2E6-22B4-4BF5-9176-595B441E8D01}" dt="2022-11-18T09:22:26.292" v="459" actId="20577"/>
          <ac:spMkLst>
            <pc:docMk/>
            <pc:sldMk cId="2130633196" sldId="2145705985"/>
            <ac:spMk id="27" creationId="{C3D7BFB0-2FEE-42AE-8273-78D9586CAA0C}"/>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del">
        <pc:chgData name="Jonathan Vella" userId="ff59d9e4-9df8-4ae6-90e3-b837e2f6651b" providerId="ADAL" clId="{CD5DD2E6-22B4-4BF5-9176-595B441E8D01}" dt="2022-10-04T07:58:21.717" v="350" actId="47"/>
        <pc:sldMkLst>
          <pc:docMk/>
          <pc:sldMk cId="1297839373" sldId="2147478637"/>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Chg chg="modSp add mod">
        <pc:chgData name="Jonathan Vella" userId="ff59d9e4-9df8-4ae6-90e3-b837e2f6651b" providerId="ADAL" clId="{CD5DD2E6-22B4-4BF5-9176-595B441E8D01}" dt="2022-11-18T09:26:09.946" v="511"/>
        <pc:sldMkLst>
          <pc:docMk/>
          <pc:sldMk cId="2472418775" sldId="2147478642"/>
        </pc:sldMkLst>
        <pc:spChg chg="mod">
          <ac:chgData name="Jonathan Vella" userId="ff59d9e4-9df8-4ae6-90e3-b837e2f6651b" providerId="ADAL" clId="{CD5DD2E6-22B4-4BF5-9176-595B441E8D01}" dt="2022-11-18T09:26:09.946" v="511"/>
          <ac:spMkLst>
            <pc:docMk/>
            <pc:sldMk cId="2472418775" sldId="2147478642"/>
            <ac:spMk id="17" creationId="{6C888C00-E318-43FB-A80C-54A8EA42D2C3}"/>
          </ac:spMkLst>
        </pc:spChg>
        <pc:spChg chg="mod">
          <ac:chgData name="Jonathan Vella" userId="ff59d9e4-9df8-4ae6-90e3-b837e2f6651b" providerId="ADAL" clId="{CD5DD2E6-22B4-4BF5-9176-595B441E8D01}" dt="2022-11-18T09:23:08.324" v="479" actId="20577"/>
          <ac:spMkLst>
            <pc:docMk/>
            <pc:sldMk cId="2472418775" sldId="2147478642"/>
            <ac:spMk id="27" creationId="{C3D7BFB0-2FEE-42AE-8273-78D9586CAA0C}"/>
          </ac:spMkLst>
        </pc:spChg>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a:solidFill>
                  <a:srgbClr val="171717"/>
                </a:solidFill>
                <a:effectLst/>
                <a:latin typeface="Segoe UI" panose="020B0502040204020203" pitchFamily="34" charset="0"/>
              </a:rPr>
              <a:t>You have your own </a:t>
            </a:r>
            <a:r>
              <a:rPr lang="en-US" b="0" i="1">
                <a:solidFill>
                  <a:srgbClr val="171717"/>
                </a:solidFill>
                <a:effectLst/>
                <a:latin typeface="Segoe UI" panose="020B0502040204020203" pitchFamily="34" charset="0"/>
              </a:rPr>
              <a:t>control plane</a:t>
            </a:r>
            <a:r>
              <a:rPr lang="en-US" b="0" i="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In Azure Active Directory (Azure AD), part of Microsoft </a:t>
            </a:r>
            <a:r>
              <a:rPr lang="en-US" b="0" i="0" err="1">
                <a:solidFill>
                  <a:srgbClr val="171717"/>
                </a:solidFill>
                <a:effectLst/>
                <a:latin typeface="Segoe UI" panose="020B0502040204020203" pitchFamily="34" charset="0"/>
              </a:rPr>
              <a:t>Entra</a:t>
            </a:r>
            <a:r>
              <a:rPr lang="en-US" b="0" i="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Administrative independence</a:t>
            </a:r>
          </a:p>
          <a:p>
            <a:pPr algn="l"/>
            <a:r>
              <a:rPr lang="en-US" b="0" i="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45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In Azure Active Directory (Azure AD), part of Microsoft </a:t>
            </a:r>
            <a:r>
              <a:rPr lang="en-US" b="0" i="0" err="1">
                <a:solidFill>
                  <a:srgbClr val="171717"/>
                </a:solidFill>
                <a:effectLst/>
                <a:latin typeface="Segoe UI" panose="020B0502040204020203" pitchFamily="34" charset="0"/>
              </a:rPr>
              <a:t>Entra</a:t>
            </a:r>
            <a:r>
              <a:rPr lang="en-US" b="0" i="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Administrative independence</a:t>
            </a:r>
          </a:p>
          <a:p>
            <a:pPr algn="l"/>
            <a:r>
              <a:rPr lang="en-US" b="0" i="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18</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39</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43</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485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The ALZ architecture should </a:t>
            </a:r>
            <a:r>
              <a:rPr lang="en-US" sz="900" b="1" i="0" strike="sngStrike" kern="1200">
                <a:solidFill>
                  <a:schemeClr val="tx1"/>
                </a:solidFill>
                <a:effectLst/>
                <a:latin typeface="Segoe UI" panose="020B0502040204020203" pitchFamily="34" charset="0"/>
                <a:ea typeface="+mn-ea"/>
                <a:cs typeface="+mn-cs"/>
              </a:rPr>
              <a:t>NOT</a:t>
            </a:r>
            <a:r>
              <a:rPr lang="en-US" sz="900" b="0" i="0" strike="sngStrike"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err="1">
                <a:solidFill>
                  <a:schemeClr val="tx1"/>
                </a:solidFill>
                <a:effectLst/>
                <a:latin typeface="Segoe UI" panose="020B0502040204020203" pitchFamily="34" charset="0"/>
                <a:ea typeface="+mn-ea"/>
                <a:cs typeface="+mn-cs"/>
              </a:rPr>
              <a:t>AppOps</a:t>
            </a:r>
            <a:r>
              <a:rPr lang="en-US" sz="900" b="0" i="0" strike="sngStrike"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a:latin typeface="Segoe UI"/>
                <a:cs typeface="Segoe UI"/>
              </a:rPr>
              <a:t>The ALZ architecture</a:t>
            </a:r>
            <a:r>
              <a:rPr lang="en-US" sz="900" b="0" i="0" strike="sngStrike"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a:solidFill>
                  <a:schemeClr val="tx1"/>
                </a:solidFill>
                <a:effectLst/>
                <a:latin typeface="Segoe UI"/>
                <a:cs typeface="Segoe UI"/>
              </a:rPr>
              <a:t>The</a:t>
            </a:r>
            <a:r>
              <a:rPr lang="en-US" sz="900" strike="sngStrike">
                <a:latin typeface="Segoe UI"/>
                <a:cs typeface="Segoe UI"/>
              </a:rPr>
              <a:t> ALZ</a:t>
            </a:r>
            <a:r>
              <a:rPr lang="en-US" sz="900" b="0" i="0" strike="sngStrike"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a:latin typeface="Segoe UI"/>
              <a:cs typeface="Segoe UI"/>
            </a:endParaRPr>
          </a:p>
          <a:p>
            <a:pPr marL="228600" indent="-228600">
              <a:buFont typeface="+mj-lt"/>
              <a:buAutoNum type="arabicPeriod"/>
            </a:pPr>
            <a:r>
              <a:rPr lang="en-US" sz="882" b="0" i="0" strike="sngStrike"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11/18/2022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11/18/2022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11/18/2022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11/18/2022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11/18/2022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11/18/2022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11/18/2022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11/18/2022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416.xml"/><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hyperlink" Target="https://aka.ms/alz/isv" TargetMode="External"/><Relationship Id="rId7"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41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xml"/><Relationship Id="rId1" Type="http://schemas.openxmlformats.org/officeDocument/2006/relationships/slideLayout" Target="../slideLayouts/slideLayout4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hyperlink" Target="https://aka.ms/alz/bicep"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5.svg"/><Relationship Id="rId4" Type="http://schemas.openxmlformats.org/officeDocument/2006/relationships/image" Target="../media/image134.png"/></Relationships>
</file>

<file path=ppt/slides/_rels/slide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1.xml"/></Relationships>
</file>

<file path=ppt/slides/_rels/slide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1.xml"/></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xml"/><Relationship Id="rId1" Type="http://schemas.openxmlformats.org/officeDocument/2006/relationships/slideLayout" Target="../slideLayouts/slideLayout291.xml"/></Relationships>
</file>

<file path=ppt/slides/_rels/slide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7.xml"/><Relationship Id="rId1" Type="http://schemas.openxmlformats.org/officeDocument/2006/relationships/slideLayout" Target="../slideLayouts/slideLayout291.xml"/><Relationship Id="rId4" Type="http://schemas.openxmlformats.org/officeDocument/2006/relationships/hyperlink" Target="https://youtu.be/Zx_gHevekm0?t=195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9.xml"/><Relationship Id="rId1" Type="http://schemas.openxmlformats.org/officeDocument/2006/relationships/themeOverride" Target="../theme/themeOverride8.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5.sv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Sep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Independent software vendor (ISV) considerations for Azure landing zones</a:t>
            </a:r>
          </a:p>
        </p:txBody>
      </p:sp>
      <p:sp>
        <p:nvSpPr>
          <p:cNvPr id="4" name="TextBox 3">
            <a:extLst>
              <a:ext uri="{FF2B5EF4-FFF2-40B4-BE49-F238E27FC236}">
                <a16:creationId xmlns:a16="http://schemas.microsoft.com/office/drawing/2014/main" id="{8188A249-DDCD-E540-DAB8-F752722FDF96}"/>
              </a:ext>
            </a:extLst>
          </p:cNvPr>
          <p:cNvSpPr txBox="1"/>
          <p:nvPr/>
        </p:nvSpPr>
        <p:spPr>
          <a:xfrm>
            <a:off x="206063" y="1088265"/>
            <a:ext cx="326435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3"/>
              </a:rPr>
              <a:t>https://aka.ms/alz/isv</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1026" name="Picture 2" descr="Diagram that shows a pure SaaS deployment model. A user directly uses the application deployed into the I S V's Azure subscription.">
            <a:extLst>
              <a:ext uri="{FF2B5EF4-FFF2-40B4-BE49-F238E27FC236}">
                <a16:creationId xmlns:a16="http://schemas.microsoft.com/office/drawing/2014/main" id="{D58A1B3C-C221-0D9D-74EF-A9B727DED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61" y="2711428"/>
            <a:ext cx="2511280" cy="9454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C652E4-E6B0-0D4E-28A1-953876E8AB51}"/>
              </a:ext>
            </a:extLst>
          </p:cNvPr>
          <p:cNvSpPr txBox="1"/>
          <p:nvPr/>
        </p:nvSpPr>
        <p:spPr>
          <a:xfrm>
            <a:off x="543016" y="2021661"/>
            <a:ext cx="170700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Pure SaaS</a:t>
            </a:r>
          </a:p>
        </p:txBody>
      </p:sp>
      <p:pic>
        <p:nvPicPr>
          <p:cNvPr id="1028" name="Picture 4" descr="Diagram that shows a customer-deployed deployment model. A customer deploys resources provided by the ISV into their own Azure subscription, and users use those resources.">
            <a:extLst>
              <a:ext uri="{FF2B5EF4-FFF2-40B4-BE49-F238E27FC236}">
                <a16:creationId xmlns:a16="http://schemas.microsoft.com/office/drawing/2014/main" id="{1B2AD004-FA99-BCC6-A00F-1B35BF992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790" y="2711428"/>
            <a:ext cx="4289999" cy="156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338151-6C55-E760-E4D0-17AC0D578D50}"/>
              </a:ext>
            </a:extLst>
          </p:cNvPr>
          <p:cNvSpPr txBox="1"/>
          <p:nvPr/>
        </p:nvSpPr>
        <p:spPr>
          <a:xfrm>
            <a:off x="4250505" y="2021661"/>
            <a:ext cx="30712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Customer-deployed</a:t>
            </a:r>
          </a:p>
        </p:txBody>
      </p:sp>
      <p:pic>
        <p:nvPicPr>
          <p:cNvPr id="1030" name="Picture 6" descr="Diagram that shows a dual deployment SaaS deployment model.">
            <a:extLst>
              <a:ext uri="{FF2B5EF4-FFF2-40B4-BE49-F238E27FC236}">
                <a16:creationId xmlns:a16="http://schemas.microsoft.com/office/drawing/2014/main" id="{15ED2CAE-9192-3F84-8441-66F398773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038" y="2761236"/>
            <a:ext cx="4016053" cy="1460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583509-31F2-C120-D2C9-A3C9F75D3934}"/>
              </a:ext>
            </a:extLst>
          </p:cNvPr>
          <p:cNvSpPr txBox="1"/>
          <p:nvPr/>
        </p:nvSpPr>
        <p:spPr>
          <a:xfrm>
            <a:off x="8018560" y="2083564"/>
            <a:ext cx="343587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Dual deployment SaaS</a:t>
            </a:r>
          </a:p>
        </p:txBody>
      </p:sp>
      <p:sp>
        <p:nvSpPr>
          <p:cNvPr id="9" name="TextBox 8">
            <a:extLst>
              <a:ext uri="{FF2B5EF4-FFF2-40B4-BE49-F238E27FC236}">
                <a16:creationId xmlns:a16="http://schemas.microsoft.com/office/drawing/2014/main" id="{7524AD44-ACE3-6CBC-BADB-9C44DA022B5F}"/>
              </a:ext>
            </a:extLst>
          </p:cNvPr>
          <p:cNvSpPr txBox="1"/>
          <p:nvPr/>
        </p:nvSpPr>
        <p:spPr>
          <a:xfrm>
            <a:off x="294985" y="1559460"/>
            <a:ext cx="28118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ISV deployment models:</a:t>
            </a:r>
          </a:p>
        </p:txBody>
      </p:sp>
      <p:sp>
        <p:nvSpPr>
          <p:cNvPr id="10" name="TextBox 9">
            <a:extLst>
              <a:ext uri="{FF2B5EF4-FFF2-40B4-BE49-F238E27FC236}">
                <a16:creationId xmlns:a16="http://schemas.microsoft.com/office/drawing/2014/main" id="{089E06FE-0E90-289C-C3E7-9D0919A1BFDC}"/>
              </a:ext>
            </a:extLst>
          </p:cNvPr>
          <p:cNvSpPr txBox="1"/>
          <p:nvPr/>
        </p:nvSpPr>
        <p:spPr>
          <a:xfrm>
            <a:off x="294984" y="4086762"/>
            <a:ext cx="28118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Azure Active Directory:</a:t>
            </a:r>
          </a:p>
        </p:txBody>
      </p:sp>
      <p:pic>
        <p:nvPicPr>
          <p:cNvPr id="11" name="Picture 2" descr="Diagram that shows Azure AD tenant options for ISVs with a single corporate tenant or separation between corporate and SaaS Ops tenants.">
            <a:extLst>
              <a:ext uri="{FF2B5EF4-FFF2-40B4-BE49-F238E27FC236}">
                <a16:creationId xmlns:a16="http://schemas.microsoft.com/office/drawing/2014/main" id="{2FA2AD13-1032-64D0-014C-A6A49052CC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985" y="4439487"/>
            <a:ext cx="501015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90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Managed Service Providers (MSP) considerations for Azure landing zones</a:t>
            </a:r>
          </a:p>
        </p:txBody>
      </p:sp>
      <p:sp>
        <p:nvSpPr>
          <p:cNvPr id="8" name="TextBox 7">
            <a:extLst>
              <a:ext uri="{FF2B5EF4-FFF2-40B4-BE49-F238E27FC236}">
                <a16:creationId xmlns:a16="http://schemas.microsoft.com/office/drawing/2014/main" id="{2A83C0CF-7249-F7BA-9A83-DAC77945D985}"/>
              </a:ext>
            </a:extLst>
          </p:cNvPr>
          <p:cNvSpPr txBox="1"/>
          <p:nvPr/>
        </p:nvSpPr>
        <p:spPr>
          <a:xfrm>
            <a:off x="260059" y="1317071"/>
            <a:ext cx="4236363" cy="12926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landing zone         Trey Research Reference Implementation </a:t>
            </a:r>
          </a:p>
        </p:txBody>
      </p:sp>
      <p:pic>
        <p:nvPicPr>
          <p:cNvPr id="2052" name="Picture 4" descr="Trey Research">
            <a:extLst>
              <a:ext uri="{FF2B5EF4-FFF2-40B4-BE49-F238E27FC236}">
                <a16:creationId xmlns:a16="http://schemas.microsoft.com/office/drawing/2014/main" id="{69791207-538F-BADE-C7B2-6DFA390C3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598" y="1317071"/>
            <a:ext cx="7289851" cy="482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028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Managed Service Providers (MSP) considerations for Azure landing zones</a:t>
            </a:r>
          </a:p>
        </p:txBody>
      </p:sp>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sp>
        <p:nvSpPr>
          <p:cNvPr id="8" name="TextBox 7">
            <a:extLst>
              <a:ext uri="{FF2B5EF4-FFF2-40B4-BE49-F238E27FC236}">
                <a16:creationId xmlns:a16="http://schemas.microsoft.com/office/drawing/2014/main" id="{2A83C0CF-7249-F7BA-9A83-DAC77945D985}"/>
              </a:ext>
            </a:extLst>
          </p:cNvPr>
          <p:cNvSpPr txBox="1"/>
          <p:nvPr/>
        </p:nvSpPr>
        <p:spPr>
          <a:xfrm>
            <a:off x="352261" y="1214257"/>
            <a:ext cx="4152550"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landing zone Bicep Reference Implementation </a:t>
            </a:r>
          </a:p>
        </p:txBody>
      </p:sp>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4" name="TextBox 3">
            <a:extLst>
              <a:ext uri="{FF2B5EF4-FFF2-40B4-BE49-F238E27FC236}">
                <a16:creationId xmlns:a16="http://schemas.microsoft.com/office/drawing/2014/main" id="{C082D370-A204-8BA4-F692-2CA75F384FDA}"/>
              </a:ext>
            </a:extLst>
          </p:cNvPr>
          <p:cNvSpPr txBox="1"/>
          <p:nvPr/>
        </p:nvSpPr>
        <p:spPr>
          <a:xfrm>
            <a:off x="8255800" y="769387"/>
            <a:ext cx="365228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4"/>
              </a:rPr>
              <a:t>https://aka.ms/alz/bicep</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255859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Remember that an Azure subscription can only trust one and only one Azure AD tenant at a time.</a:t>
            </a:r>
          </a:p>
          <a:p>
            <a:r>
              <a:rPr lang="en-US" sz="1800" dirty="0"/>
              <a:t>If there’s no identity infrastructure, start by implementing an Azure AD only identity deployment. But don’t forget to define your Azure SSO strategy!</a:t>
            </a:r>
          </a:p>
          <a:p>
            <a:r>
              <a:rPr lang="en-US" sz="1800" dirty="0"/>
              <a:t>Add at least one custom domain and define a single-sign on strategy using AAD Connect.</a:t>
            </a:r>
          </a:p>
          <a:p>
            <a:r>
              <a:rPr lang="en-US" sz="1800" dirty="0"/>
              <a:t>Enforce MFA via CAP for all privileged accounts ASAP. No MFA = “</a:t>
            </a:r>
            <a:r>
              <a:rPr lang="en-US" sz="1800" dirty="0" err="1"/>
              <a:t>pleasebreachme</a:t>
            </a:r>
            <a:r>
              <a:rPr lang="en-US" sz="1800" dirty="0"/>
              <a:t>”! And don’t forget to create a break-glass account.</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Even if you are an ISV. Unless you have a rock-solid reason.</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fad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 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 And (where supported) i</a:t>
            </a:r>
            <a:r>
              <a:rPr lang="en-US" sz="2000" spc="-50" dirty="0" err="1">
                <a:ln w="3175">
                  <a:noFill/>
                </a:ln>
                <a:solidFill>
                  <a:srgbClr val="FFFFFF"/>
                </a:solidFill>
                <a:latin typeface="Segoe UI Semibold"/>
                <a:cs typeface="Segoe UI" pitchFamily="34" charset="0"/>
              </a:rPr>
              <a:t>nstead</a:t>
            </a:r>
            <a:r>
              <a:rPr lang="en-US" sz="2000" spc="-50" dirty="0">
                <a:ln w="3175">
                  <a:noFill/>
                </a:ln>
                <a:solidFill>
                  <a:srgbClr val="FFFFFF"/>
                </a:solidFill>
                <a:latin typeface="Segoe UI Semibold"/>
                <a:cs typeface="Segoe UI" pitchFamily="34" charset="0"/>
              </a:rPr>
              <a:t> of service principals, use workload identity federation in scenarios such as GitHub Actions and workloads running on Kubernetes.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4542782"/>
          </a:xfrm>
        </p:spPr>
        <p:txBody>
          <a:bodyPr/>
          <a:lstStyle/>
          <a:p>
            <a:r>
              <a:rPr lang="en-US" sz="1800" dirty="0"/>
              <a:t>Define a topology. There’s only 2 – Hub &amp; Spoke and Virtual WAN.</a:t>
            </a:r>
          </a:p>
          <a:p>
            <a:r>
              <a:rPr lang="en-US" sz="1800" dirty="0"/>
              <a:t>Plan IP Addressing. Don’t use /16 unless really needed. Use at least /24 for Hub. Avoid overlapping IP address, including BCDR scenarios. Azure reserves 5 IP addresses from every subnet. Some Azure services require dedicated subnets. These dedicated subnets might have restrictions around naming, sizing, NSGs, and UDRs. </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Monitor your network. Use ExpressRoute Insights, Network Watcher, and Connection Monitor.</a:t>
            </a:r>
          </a:p>
          <a:p>
            <a:r>
              <a:rPr lang="en-US" sz="1800" dirty="0"/>
              <a:t>Use virtual network injection for supported Azure services to make them available from within your virtual network. 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62979"/>
          </a:xfrm>
        </p:spPr>
        <p:txBody>
          <a:bodyPr/>
          <a:lstStyle/>
          <a:p>
            <a:r>
              <a:rPr lang="en-US" sz="1800" dirty="0"/>
              <a:t>Use Private Link, where available, for Azure PaaS services.</a:t>
            </a:r>
          </a:p>
          <a:p>
            <a:r>
              <a:rPr lang="en-US" sz="1800" dirty="0"/>
              <a:t>Use virtual network service endpoints to secure access to Azure PaaS services from within your virtual network, but only when Private Link isn't available and there are no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Avoid replicating the organization’s hierarchy chart. What if the customer goes thru a re-org?</a:t>
            </a:r>
          </a:p>
          <a:p>
            <a:r>
              <a:rPr lang="en-US" sz="1800" dirty="0"/>
              <a:t>Avoid organizing for billing purposes. The industry standard is to use Tags (accounting) + Azure Cost Management to query &amp; aggregate costs. Make this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intermediate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 Raise support requests for quota increases under subscription provisioning, such as for total available VM cores within a subscription. Ensure that quota limits are set before workloads exceed the default limits.</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a:t>
            </a:r>
            <a:r>
              <a:rPr lang="en-US" sz="2000" spc="-50">
                <a:ln w="3175">
                  <a:noFill/>
                </a:ln>
                <a:solidFill>
                  <a:srgbClr val="FFFFFF"/>
                </a:solidFill>
                <a:latin typeface="Segoe UI Semibold"/>
                <a:cs typeface="Segoe UI" pitchFamily="34" charset="0"/>
              </a:rPr>
              <a:t>, a </a:t>
            </a:r>
            <a:r>
              <a:rPr lang="en-US" sz="2000" spc="-50" dirty="0">
                <a:ln w="3175">
                  <a:noFill/>
                </a:ln>
                <a:solidFill>
                  <a:srgbClr val="FFFFFF"/>
                </a:solidFill>
                <a:latin typeface="Segoe UI Semibold"/>
                <a:cs typeface="Segoe UI" pitchFamily="34" charset="0"/>
              </a:rPr>
              <a:t>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495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the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295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a:t>
            </a:r>
            <a:r>
              <a:rPr lang="en-US" sz="2000" spc="-50">
                <a:ln w="3175">
                  <a:noFill/>
                </a:ln>
                <a:solidFill>
                  <a:srgbClr val="FFFFFF"/>
                </a:solidFill>
                <a:latin typeface="Segoe UI Semibold"/>
                <a:cs typeface="Segoe UI" pitchFamily="34" charset="0"/>
              </a:rPr>
              <a:t>the modify policy </a:t>
            </a:r>
            <a:r>
              <a:rPr lang="en-US" sz="2000" spc="-50" dirty="0">
                <a:ln w="3175">
                  <a:noFill/>
                </a:ln>
                <a:solidFill>
                  <a:srgbClr val="FFFFFF"/>
                </a:solidFill>
                <a:latin typeface="Segoe UI Semibold"/>
                <a:cs typeface="Segoe UI" pitchFamily="34" charset="0"/>
              </a:rPr>
              <a:t>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543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Determine the DevOps practices your team should implement first based on their current skilling, and design a roadmap to incrementally apply new practices that help your team improve their DevOps metrics. Investing in engineering capabilities and resources is critical.</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-based accelerators have limited management scope. New versions provide more capabilities and increased resource management ability. If using an accelerator, your team should consider a layered approach that starts with an accelerator, then adds a layer of automation. The automation layer provides capabilities your team needs in order to fully support your workload teams with platform features like domain controller deployment for legacy applications.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You can use Azure Policies to add some automation to your platform. Consider using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to deploy and manage Azure Policies, often referred to as Policy-as-Code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PaC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These policies let you automate activities like log collection. </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signal to workload teams when they're attempting to deploy resources that don't meet a security control. Consider deploying policies with the deny effect for these situations, which allows your workload teams to also treat Everything as Code and avoid configuration drift where code declares one thing and policy changed a setting at deployment time. Avoid using modify effects since this leads the code to drift from what is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4126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Follow an Everything as Code approach for full transparency and configuration control of the Azure platform, documentation, deployment, and testing process. Work to automate everything, such as the provisioning, configuration, and management of your platform and the provisioning of landing zone subscriptions for your workload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Use one of the available accelerators that matches your team's capabilities to get started with deploying Azure Landing Zones.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Infrastructure as Code to deploy and manage Azure Policies (often referred to as Policy-as-Code)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Implement an exemption process for policies. Plan for your workload teams to request exemptions from policies, and be ready to unblock the teams when needed.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block workload teams when they attempt to deploy resources that don't meet a security control. This helps reduce configuration drift, where code declares a different state than what ends up being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472418775"/>
      </p:ext>
    </p:extLst>
  </p:cSld>
  <p:clrMapOvr>
    <a:overrideClrMapping bg1="dk1" tx1="lt1" bg2="dk2" tx2="lt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9389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a:t>Enable </a:t>
            </a:r>
            <a:r>
              <a:rPr lang="en-GB" sz="2400"/>
              <a:t>Autonomy for Innovation and Transformation</a:t>
            </a:r>
          </a:p>
          <a:p>
            <a:pPr marL="228556" indent="-228556">
              <a:spcAft>
                <a:spcPts val="3400"/>
              </a:spcAft>
              <a:buChar char=""/>
            </a:pPr>
            <a:r>
              <a:rPr lang="en-GB" sz="2400"/>
              <a:t>Security and Compliance By-Default</a:t>
            </a:r>
          </a:p>
          <a:p>
            <a:pPr marL="228556" indent="-228556">
              <a:buChar char=""/>
            </a:pPr>
            <a:r>
              <a:rPr lang="en-GB" sz="2400"/>
              <a:t>Governance At-Scale with Sustainable Cloud Engineering</a:t>
            </a:r>
            <a:endParaRPr lang="en-US" sz="240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a:solidFill>
                  <a:srgbClr val="FFFFFF"/>
                </a:solidFill>
                <a:latin typeface="+mn-lt"/>
              </a:rPr>
              <a:t>Azure Native Design and Platform Roadmap Alignment</a:t>
            </a:r>
            <a:endParaRPr lang="en-US" sz="1800" kern="0">
              <a:solidFill>
                <a:srgbClr val="FFFFFF"/>
              </a:solidFill>
              <a:latin typeface="+mn-lt"/>
            </a:endParaRPr>
          </a:p>
        </p:txBody>
      </p:sp>
    </p:spTree>
    <p:extLst>
      <p:ext uri="{BB962C8B-B14F-4D97-AF65-F5344CB8AC3E}">
        <p14:creationId xmlns:p14="http://schemas.microsoft.com/office/powerpoint/2010/main" val="351813047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a:solidFill>
                  <a:schemeClr val="accent4"/>
                </a:solidFill>
              </a:rPr>
              <a:t>Azure landing zone </a:t>
            </a:r>
            <a:r>
              <a:rPr lang="en-US" sz="3600"/>
              <a:t>conceptual architecture</a:t>
            </a:r>
            <a:br>
              <a:rPr lang="en-US" sz="3600"/>
            </a:br>
            <a:r>
              <a:rPr lang="en-US" sz="2800">
                <a:solidFill>
                  <a:schemeClr val="accent4"/>
                </a:solidFill>
                <a:latin typeface="Segoe UI Semilight" panose="020B0402040204020203" pitchFamily="34" charset="0"/>
                <a:cs typeface="Segoe UI Semilight" panose="020B0402040204020203" pitchFamily="34" charset="0"/>
              </a:rPr>
              <a:t>What does it represent?</a:t>
            </a:r>
            <a:endParaRPr lang="en-US" sz="360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Scaled-out and mature </a:t>
            </a:r>
            <a:r>
              <a:rPr lang="en-GB" sz="1800" dirty="0"/>
              <a:t>environment</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8.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2848</TotalTime>
  <Words>5974</Words>
  <Application>Microsoft Office PowerPoint</Application>
  <PresentationFormat>Widescreen</PresentationFormat>
  <Paragraphs>526</Paragraphs>
  <Slides>48</Slides>
  <Notes>47</Notes>
  <HiddenSlides>0</HiddenSlides>
  <MMClips>0</MMClips>
  <ScaleCrop>false</ScaleCrop>
  <HeadingPairs>
    <vt:vector size="8" baseType="variant">
      <vt:variant>
        <vt:lpstr>Fonts Used</vt:lpstr>
      </vt:variant>
      <vt:variant>
        <vt:i4>10</vt:i4>
      </vt:variant>
      <vt:variant>
        <vt:lpstr>Theme</vt:lpstr>
      </vt:variant>
      <vt:variant>
        <vt:i4>15</vt:i4>
      </vt:variant>
      <vt:variant>
        <vt:lpstr>Embedded OLE Servers</vt:lpstr>
      </vt:variant>
      <vt:variant>
        <vt:i4>1</vt:i4>
      </vt:variant>
      <vt:variant>
        <vt:lpstr>Slide Titles</vt:lpstr>
      </vt:variant>
      <vt:variant>
        <vt:i4>48</vt:i4>
      </vt:variant>
    </vt:vector>
  </HeadingPairs>
  <TitlesOfParts>
    <vt:vector size="74" baseType="lpstr">
      <vt:lpstr>Arial</vt:lpstr>
      <vt:lpstr>Calibri</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What does it represent?</vt:lpstr>
      <vt:lpstr>Common implementation approach</vt:lpstr>
      <vt:lpstr>PowerPoint Presentation</vt:lpstr>
      <vt:lpstr>PowerPoint Presentation</vt:lpstr>
      <vt:lpstr>PowerPoint Presentation</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2022-11-18T09:26:14Z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